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8"/>
  </p:notesMasterIdLst>
  <p:sldIdLst>
    <p:sldId id="256" r:id="rId2"/>
    <p:sldId id="283" r:id="rId3"/>
    <p:sldId id="258" r:id="rId4"/>
    <p:sldId id="263" r:id="rId5"/>
    <p:sldId id="288" r:id="rId6"/>
    <p:sldId id="289" r:id="rId7"/>
    <p:sldId id="290" r:id="rId8"/>
    <p:sldId id="281" r:id="rId9"/>
    <p:sldId id="278" r:id="rId10"/>
    <p:sldId id="268" r:id="rId11"/>
    <p:sldId id="270" r:id="rId12"/>
    <p:sldId id="285" r:id="rId13"/>
    <p:sldId id="291" r:id="rId14"/>
    <p:sldId id="262" r:id="rId15"/>
    <p:sldId id="260" r:id="rId16"/>
    <p:sldId id="25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FBC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p:scale>
          <a:sx n="66" d="100"/>
          <a:sy n="66" d="100"/>
        </p:scale>
        <p:origin x="48" y="504"/>
      </p:cViewPr>
      <p:guideLst/>
    </p:cSldViewPr>
  </p:slideViewPr>
  <p:notesTextViewPr>
    <p:cViewPr>
      <p:scale>
        <a:sx n="1" d="1"/>
        <a:sy n="1" d="1"/>
      </p:scale>
      <p:origin x="0" y="0"/>
    </p:cViewPr>
  </p:notesTextViewPr>
  <p:notesViewPr>
    <p:cSldViewPr snapToGrid="0">
      <p:cViewPr varScale="1">
        <p:scale>
          <a:sx n="67" d="100"/>
          <a:sy n="67" d="100"/>
        </p:scale>
        <p:origin x="13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Brian Jablonsky</a:t>
          </a: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Erik </a:t>
          </a:r>
          <a:r>
            <a:rPr lang="en-US" dirty="0" err="1">
              <a:solidFill>
                <a:schemeClr val="tx1"/>
              </a:solidFill>
            </a:rPr>
            <a:t>Noren</a:t>
          </a:r>
          <a:endParaRPr lang="en-US" dirty="0">
            <a:solidFill>
              <a:schemeClr val="tx1"/>
            </a:solidFill>
          </a:endParaRP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Brian Jablonsky</a:t>
          </a:r>
        </a:p>
      </dsp:txBody>
      <dsp:txXfrm>
        <a:off x="102735" y="2044638"/>
        <a:ext cx="2394853" cy="429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Erik </a:t>
          </a:r>
          <a:r>
            <a:rPr lang="en-US" sz="2800" kern="1200" dirty="0" err="1">
              <a:solidFill>
                <a:schemeClr val="tx1"/>
              </a:solidFill>
            </a:rPr>
            <a:t>Noren</a:t>
          </a:r>
          <a:endParaRPr lang="en-US" sz="2800" kern="1200" dirty="0">
            <a:solidFill>
              <a:schemeClr val="tx1"/>
            </a:solidFill>
          </a:endParaRPr>
        </a:p>
      </dsp:txBody>
      <dsp:txXfrm>
        <a:off x="102735" y="2044638"/>
        <a:ext cx="2394853" cy="42905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9EF93-521A-4C2C-985E-60F50EA50ADB}" type="datetimeFigureOut">
              <a:rPr lang="en-US"/>
              <a:t>3/11/2021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03945-EDAA-40F1-B83F-3C277CDDBF39}" type="slidenum">
              <a:rPr lang="en-US"/>
              <a:t>‹#›</a:t>
            </a:fld>
            <a:endParaRPr lang="en-US"/>
          </a:p>
        </p:txBody>
      </p:sp>
    </p:spTree>
    <p:extLst>
      <p:ext uri="{BB962C8B-B14F-4D97-AF65-F5344CB8AC3E}">
        <p14:creationId xmlns:p14="http://schemas.microsoft.com/office/powerpoint/2010/main" val="34740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a:t>
            </a:fld>
            <a:endParaRPr lang="en-US"/>
          </a:p>
        </p:txBody>
      </p:sp>
    </p:spTree>
    <p:extLst>
      <p:ext uri="{BB962C8B-B14F-4D97-AF65-F5344CB8AC3E}">
        <p14:creationId xmlns:p14="http://schemas.microsoft.com/office/powerpoint/2010/main" val="237893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11</a:t>
            </a:fld>
            <a:endParaRPr lang="en-US"/>
          </a:p>
        </p:txBody>
      </p:sp>
    </p:spTree>
    <p:extLst>
      <p:ext uri="{BB962C8B-B14F-4D97-AF65-F5344CB8AC3E}">
        <p14:creationId xmlns:p14="http://schemas.microsoft.com/office/powerpoint/2010/main" val="2173316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12</a:t>
            </a:fld>
            <a:endParaRPr lang="en-US"/>
          </a:p>
        </p:txBody>
      </p:sp>
    </p:spTree>
    <p:extLst>
      <p:ext uri="{BB962C8B-B14F-4D97-AF65-F5344CB8AC3E}">
        <p14:creationId xmlns:p14="http://schemas.microsoft.com/office/powerpoint/2010/main" val="193364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13</a:t>
            </a:fld>
            <a:endParaRPr lang="en-US"/>
          </a:p>
        </p:txBody>
      </p:sp>
    </p:spTree>
    <p:extLst>
      <p:ext uri="{BB962C8B-B14F-4D97-AF65-F5344CB8AC3E}">
        <p14:creationId xmlns:p14="http://schemas.microsoft.com/office/powerpoint/2010/main" val="252641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14</a:t>
            </a:fld>
            <a:endParaRPr lang="en-US"/>
          </a:p>
        </p:txBody>
      </p:sp>
    </p:spTree>
    <p:extLst>
      <p:ext uri="{BB962C8B-B14F-4D97-AF65-F5344CB8AC3E}">
        <p14:creationId xmlns:p14="http://schemas.microsoft.com/office/powerpoint/2010/main" val="29553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3</a:t>
            </a:fld>
            <a:endParaRPr lang="en-US"/>
          </a:p>
        </p:txBody>
      </p:sp>
    </p:spTree>
    <p:extLst>
      <p:ext uri="{BB962C8B-B14F-4D97-AF65-F5344CB8AC3E}">
        <p14:creationId xmlns:p14="http://schemas.microsoft.com/office/powerpoint/2010/main" val="343439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4</a:t>
            </a:fld>
            <a:endParaRPr lang="en-US"/>
          </a:p>
        </p:txBody>
      </p:sp>
    </p:spTree>
    <p:extLst>
      <p:ext uri="{BB962C8B-B14F-4D97-AF65-F5344CB8AC3E}">
        <p14:creationId xmlns:p14="http://schemas.microsoft.com/office/powerpoint/2010/main" val="16491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5</a:t>
            </a:fld>
            <a:endParaRPr lang="en-US"/>
          </a:p>
        </p:txBody>
      </p:sp>
    </p:spTree>
    <p:extLst>
      <p:ext uri="{BB962C8B-B14F-4D97-AF65-F5344CB8AC3E}">
        <p14:creationId xmlns:p14="http://schemas.microsoft.com/office/powerpoint/2010/main" val="383347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6</a:t>
            </a:fld>
            <a:endParaRPr lang="en-US"/>
          </a:p>
        </p:txBody>
      </p:sp>
    </p:spTree>
    <p:extLst>
      <p:ext uri="{BB962C8B-B14F-4D97-AF65-F5344CB8AC3E}">
        <p14:creationId xmlns:p14="http://schemas.microsoft.com/office/powerpoint/2010/main" val="67909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7</a:t>
            </a:fld>
            <a:endParaRPr lang="en-US"/>
          </a:p>
        </p:txBody>
      </p:sp>
    </p:spTree>
    <p:extLst>
      <p:ext uri="{BB962C8B-B14F-4D97-AF65-F5344CB8AC3E}">
        <p14:creationId xmlns:p14="http://schemas.microsoft.com/office/powerpoint/2010/main" val="349819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8</a:t>
            </a:fld>
            <a:endParaRPr lang="en-US"/>
          </a:p>
        </p:txBody>
      </p:sp>
    </p:spTree>
    <p:extLst>
      <p:ext uri="{BB962C8B-B14F-4D97-AF65-F5344CB8AC3E}">
        <p14:creationId xmlns:p14="http://schemas.microsoft.com/office/powerpoint/2010/main" val="294848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9</a:t>
            </a:fld>
            <a:endParaRPr lang="en-US"/>
          </a:p>
        </p:txBody>
      </p:sp>
    </p:spTree>
    <p:extLst>
      <p:ext uri="{BB962C8B-B14F-4D97-AF65-F5344CB8AC3E}">
        <p14:creationId xmlns:p14="http://schemas.microsoft.com/office/powerpoint/2010/main" val="71628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10</a:t>
            </a:fld>
            <a:endParaRPr lang="en-US"/>
          </a:p>
        </p:txBody>
      </p:sp>
    </p:spTree>
    <p:extLst>
      <p:ext uri="{BB962C8B-B14F-4D97-AF65-F5344CB8AC3E}">
        <p14:creationId xmlns:p14="http://schemas.microsoft.com/office/powerpoint/2010/main" val="147338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github.com/NYCDotNetDevs/Slid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2" name="Picture 11" descr="nycdotnet.png">
            <a:extLst>
              <a:ext uri="{FF2B5EF4-FFF2-40B4-BE49-F238E27FC236}">
                <a16:creationId xmlns:a16="http://schemas.microsoft.com/office/drawing/2014/main" id="{E4C85F4F-D36C-4A7D-9CD6-CB4CFD556BCB}"/>
              </a:ext>
            </a:extLst>
          </p:cNvPr>
          <p:cNvPicPr>
            <a:picLocks noChangeAspect="1"/>
          </p:cNvPicPr>
          <p:nvPr userDrawn="1"/>
        </p:nvPicPr>
        <p:blipFill>
          <a:blip r:embed="rId3"/>
          <a:stretch>
            <a:fillRect/>
          </a:stretch>
        </p:blipFill>
        <p:spPr>
          <a:xfrm>
            <a:off x="4724400" y="2131384"/>
            <a:ext cx="2743200" cy="2595232"/>
          </a:xfrm>
          <a:prstGeom prst="rect">
            <a:avLst/>
          </a:prstGeom>
        </p:spPr>
      </p:pic>
      <p:sp>
        <p:nvSpPr>
          <p:cNvPr id="13" name="TextBox 12">
            <a:extLst>
              <a:ext uri="{FF2B5EF4-FFF2-40B4-BE49-F238E27FC236}">
                <a16:creationId xmlns:a16="http://schemas.microsoft.com/office/drawing/2014/main" id="{3799D8E4-E443-4A07-8C0E-AF0082BB98CE}"/>
              </a:ext>
            </a:extLst>
          </p:cNvPr>
          <p:cNvSpPr txBox="1"/>
          <p:nvPr userDrawn="1"/>
        </p:nvSpPr>
        <p:spPr>
          <a:xfrm>
            <a:off x="20638" y="5250479"/>
            <a:ext cx="1215231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p>
          <a:p>
            <a:pPr algn="ctr"/>
            <a:endParaRPr lang="en-US" sz="3200" dirty="0">
              <a:latin typeface="Corbel"/>
              <a:cs typeface="Courier New"/>
            </a:endParaRPr>
          </a:p>
        </p:txBody>
      </p:sp>
      <p:sp>
        <p:nvSpPr>
          <p:cNvPr id="14" name="Rectangle 13">
            <a:extLst>
              <a:ext uri="{FF2B5EF4-FFF2-40B4-BE49-F238E27FC236}">
                <a16:creationId xmlns:a16="http://schemas.microsoft.com/office/drawing/2014/main" id="{5653E36D-B5FF-4E92-A57B-82D8DD2149EA}"/>
              </a:ext>
            </a:extLst>
          </p:cNvPr>
          <p:cNvSpPr/>
          <p:nvPr userDrawn="1"/>
        </p:nvSpPr>
        <p:spPr>
          <a:xfrm>
            <a:off x="0" y="5250479"/>
            <a:ext cx="12192000" cy="16075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Download the slides at: </a:t>
            </a:r>
          </a:p>
          <a:p>
            <a:pPr algn="ctr"/>
            <a:r>
              <a:rPr lang="en-US" sz="2800" dirty="0">
                <a:hlinkClick r:id="rId4"/>
              </a:rPr>
              <a:t>https://github.com/NYCDotNetDevs/Slides</a:t>
            </a:r>
            <a:endParaRPr lang="en-US" sz="2800" dirty="0"/>
          </a:p>
        </p:txBody>
      </p:sp>
    </p:spTree>
    <p:extLst>
      <p:ext uri="{BB962C8B-B14F-4D97-AF65-F5344CB8AC3E}">
        <p14:creationId xmlns:p14="http://schemas.microsoft.com/office/powerpoint/2010/main" val="32017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435451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8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60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0363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solidFill>
            <a:srgbClr val="68217A"/>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ostsharp.n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revdebug.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hyperlink" Target="https://jetbrains.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cenedella"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hyperlink" Target="https://bit.ly/3csqhCx" TargetMode="External"/><Relationship Id="rId3" Type="http://schemas.openxmlformats.org/officeDocument/2006/relationships/hyperlink" Target="https://twitter.com/NYCDotNetDevs" TargetMode="External"/><Relationship Id="rId7" Type="http://schemas.openxmlformats.org/officeDocument/2006/relationships/hyperlink" Target="https://bit.ly/3bBDUj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3vaWgzD" TargetMode="External"/><Relationship Id="rId5" Type="http://schemas.openxmlformats.org/officeDocument/2006/relationships/hyperlink" Target="https://bit.ly/3bFtgIg" TargetMode="External"/><Relationship Id="rId4" Type="http://schemas.openxmlformats.org/officeDocument/2006/relationships/hyperlink" Target="https://bit.ly/2NaC0Np" TargetMode="External"/><Relationship Id="rId9" Type="http://schemas.openxmlformats.org/officeDocument/2006/relationships/hyperlink" Target="https://bit.ly/3vjcwi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YPluralsightStud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meetup.com/NycPowershellMeetup/" TargetMode="External"/><Relationship Id="rId4" Type="http://schemas.openxmlformats.org/officeDocument/2006/relationships/hyperlink" Target="https://www.meetup.com/nycmobiledev/"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tnetfoundation.org/community/virtual-user-grou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mailto:erik@nycdotnetdevs.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twitter.com/NYCDotNetDevs" TargetMode="External"/><Relationship Id="rId4" Type="http://schemas.openxmlformats.org/officeDocument/2006/relationships/hyperlink" Target="mailto:brian@nycdotnetdevs.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2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PostSharp</a:t>
            </a:r>
            <a:br>
              <a:rPr lang="en-US" dirty="0">
                <a:solidFill>
                  <a:schemeClr val="tx1"/>
                </a:solidFill>
              </a:rPr>
            </a:br>
            <a:r>
              <a:rPr lang="en-US" dirty="0">
                <a:solidFill>
                  <a:schemeClr val="tx1"/>
                </a:solidFill>
                <a:hlinkClick r:id="rId3"/>
              </a:rPr>
              <a:t>http://www.postsharp.net/</a:t>
            </a:r>
            <a:endParaRPr lang="en-US" dirty="0">
              <a:solidFill>
                <a:schemeClr val="tx1"/>
              </a:solidFill>
            </a:endParaRPr>
          </a:p>
          <a:p>
            <a:pPr marL="0" indent="0">
              <a:buNone/>
            </a:pPr>
            <a:endParaRPr lang="en-US" dirty="0">
              <a:solidFill>
                <a:schemeClr val="tx1"/>
              </a:solidFill>
            </a:endParaRPr>
          </a:p>
          <a:p>
            <a:pPr marL="0" indent="0">
              <a:buNone/>
            </a:pPr>
            <a:r>
              <a:rPr lang="en-US" dirty="0" err="1">
                <a:solidFill>
                  <a:schemeClr val="tx1"/>
                </a:solidFill>
              </a:rPr>
              <a:t>PostSharp</a:t>
            </a:r>
            <a:r>
              <a:rPr lang="en-US" dirty="0">
                <a:solidFill>
                  <a:schemeClr val="tx1"/>
                </a:solidFill>
              </a:rPr>
              <a:t> is a compiler extension that adds support for patterns to C# and VB. If you’re tired of writing repetitive code, you may want to check it out. It can help you add logging, caching or </a:t>
            </a:r>
            <a:r>
              <a:rPr lang="en-US" dirty="0" err="1">
                <a:solidFill>
                  <a:schemeClr val="tx1"/>
                </a:solidFill>
              </a:rPr>
              <a:t>INotifyPropertyChanged</a:t>
            </a:r>
            <a:r>
              <a:rPr lang="en-US" dirty="0">
                <a:solidFill>
                  <a:schemeClr val="tx1"/>
                </a:solidFill>
              </a:rPr>
              <a:t> to your codebase without boilerplate, or solve multithreading issues.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24079"/>
            <a:ext cx="4121709" cy="799735"/>
          </a:xfrm>
          <a:prstGeom prst="rect">
            <a:avLst/>
          </a:prstGeom>
        </p:spPr>
      </p:pic>
    </p:spTree>
    <p:extLst>
      <p:ext uri="{BB962C8B-B14F-4D97-AF65-F5344CB8AC3E}">
        <p14:creationId xmlns:p14="http://schemas.microsoft.com/office/powerpoint/2010/main" val="91465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RevDeBug</a:t>
            </a:r>
            <a:br>
              <a:rPr lang="en-US" dirty="0">
                <a:solidFill>
                  <a:schemeClr val="tx1"/>
                </a:solidFill>
              </a:rPr>
            </a:br>
            <a:r>
              <a:rPr lang="en-US" dirty="0">
                <a:solidFill>
                  <a:schemeClr val="tx1"/>
                </a:solidFill>
                <a:hlinkClick r:id="rId3"/>
              </a:rPr>
              <a:t>https://revdebug.com</a:t>
            </a:r>
            <a:br>
              <a:rPr lang="en-US" dirty="0">
                <a:solidFill>
                  <a:schemeClr val="tx1"/>
                </a:solidFill>
              </a:rPr>
            </a:br>
            <a:endParaRPr lang="en-US" dirty="0">
              <a:solidFill>
                <a:schemeClr val="tx1"/>
              </a:solidFill>
            </a:endParaRPr>
          </a:p>
          <a:p>
            <a:pPr marL="0" indent="0">
              <a:buNone/>
            </a:pPr>
            <a:r>
              <a:rPr lang="en-US" dirty="0" err="1">
                <a:solidFill>
                  <a:schemeClr val="tx1"/>
                </a:solidFill>
              </a:rPr>
              <a:t>RevDeBug</a:t>
            </a:r>
            <a:r>
              <a:rPr lang="en-US" dirty="0">
                <a:solidFill>
                  <a:schemeClr val="tx1"/>
                </a:solidFill>
              </a:rPr>
              <a:t> allows you to inspect past application state and performance profile, even directly from production environments. Trace the root cause of bugs in a matter of seconds, saving your developers' time and sanity.</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59596"/>
            <a:ext cx="4121709" cy="702564"/>
          </a:xfrm>
          <a:prstGeom prst="rect">
            <a:avLst/>
          </a:prstGeom>
        </p:spPr>
      </p:pic>
    </p:spTree>
    <p:extLst>
      <p:ext uri="{BB962C8B-B14F-4D97-AF65-F5344CB8AC3E}">
        <p14:creationId xmlns:p14="http://schemas.microsoft.com/office/powerpoint/2010/main" val="191978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Sponsors</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r>
              <a:rPr lang="en-US" dirty="0">
                <a:gradFill>
                  <a:gsLst>
                    <a:gs pos="34000">
                      <a:schemeClr val="tx1">
                        <a:lumMod val="93000"/>
                      </a:schemeClr>
                    </a:gs>
                    <a:gs pos="0">
                      <a:schemeClr val="bg1">
                        <a:lumMod val="25000"/>
                        <a:lumOff val="75000"/>
                      </a:schemeClr>
                    </a:gs>
                    <a:gs pos="100000">
                      <a:schemeClr val="tx1"/>
                    </a:gs>
                  </a:gsLst>
                  <a:lin ang="4800000" scaled="0"/>
                </a:gradFill>
              </a:rPr>
              <a:t>JetBrains</a:t>
            </a: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gradFill>
                  <a:gsLst>
                    <a:gs pos="34000">
                      <a:schemeClr val="tx1">
                        <a:lumMod val="93000"/>
                      </a:schemeClr>
                    </a:gs>
                    <a:gs pos="0">
                      <a:schemeClr val="bg1">
                        <a:lumMod val="25000"/>
                        <a:lumOff val="75000"/>
                      </a:schemeClr>
                    </a:gs>
                    <a:gs pos="100000">
                      <a:schemeClr val="tx1"/>
                    </a:gs>
                  </a:gsLst>
                  <a:lin ang="4800000" scaled="0"/>
                </a:gradFill>
                <a:hlinkClick r:id="rId3"/>
              </a:rPr>
              <a:t>https://jetbrains.com</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solidFill>
                  <a:schemeClr val="tx1"/>
                </a:solidFill>
              </a:rPr>
              <a:t>For over 15 years, JetBrains has strived to make the strongest, most effective developer tools on earth. By automating routine checks and corrections, JetBrains tools speed up production, freeing developers to grow, discover and create.</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p:blipFill>
        <p:spPr>
          <a:xfrm>
            <a:off x="7922922" y="1924505"/>
            <a:ext cx="3135218" cy="3398611"/>
          </a:xfrm>
          <a:prstGeom prst="rect">
            <a:avLst/>
          </a:prstGeom>
        </p:spPr>
      </p:pic>
    </p:spTree>
    <p:extLst>
      <p:ext uri="{BB962C8B-B14F-4D97-AF65-F5344CB8AC3E}">
        <p14:creationId xmlns:p14="http://schemas.microsoft.com/office/powerpoint/2010/main" val="32449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After Meeting Raffle</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r>
              <a:rPr lang="en-US" dirty="0"/>
              <a:t>We have a 2 JetBrains licenses to be given away at the end of the meeting so stick around!</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3"/>
          <a:stretch/>
        </p:blipFill>
        <p:spPr>
          <a:xfrm>
            <a:off x="7922922" y="1924505"/>
            <a:ext cx="3135218" cy="3398611"/>
          </a:xfrm>
          <a:prstGeom prst="rect">
            <a:avLst/>
          </a:prstGeom>
        </p:spPr>
      </p:pic>
    </p:spTree>
    <p:extLst>
      <p:ext uri="{BB962C8B-B14F-4D97-AF65-F5344CB8AC3E}">
        <p14:creationId xmlns:p14="http://schemas.microsoft.com/office/powerpoint/2010/main" val="89026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Marc Cenedella </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hlinkClick r:id="rId3"/>
              </a:rPr>
              <a:t>https://twitter.com/cenedella</a:t>
            </a:r>
            <a:endParaRPr lang="en-US" dirty="0"/>
          </a:p>
          <a:p>
            <a:r>
              <a:rPr lang="en-US" dirty="0"/>
              <a:t>Founder of </a:t>
            </a:r>
            <a:r>
              <a:rPr lang="en-US" dirty="0" err="1"/>
              <a:t>Leet</a:t>
            </a:r>
            <a:r>
              <a:rPr lang="en-US" dirty="0"/>
              <a:t> Resumes and Ladders</a:t>
            </a:r>
          </a:p>
          <a:p>
            <a:r>
              <a:rPr lang="en-US" dirty="0"/>
              <a:t>Best selling author</a:t>
            </a:r>
          </a:p>
          <a:p>
            <a:r>
              <a:rPr lang="en-US" dirty="0"/>
              <a:t>Founding Organizer of </a:t>
            </a:r>
            <a:r>
              <a:rPr lang="en-US" dirty="0" err="1"/>
              <a:t>iOSoho</a:t>
            </a:r>
            <a:r>
              <a:rPr lang="en-US" dirty="0"/>
              <a:t>,</a:t>
            </a:r>
            <a:br>
              <a:rPr lang="en-US" dirty="0"/>
            </a:br>
            <a:r>
              <a:rPr lang="en-US" dirty="0"/>
              <a:t>New York's largest iOS Meetup</a:t>
            </a:r>
            <a:endParaRPr lang="en-US" dirty="0">
              <a:solidFill>
                <a:srgbClr val="FFFFFF"/>
              </a:solidFill>
            </a:endParaRPr>
          </a:p>
          <a:p>
            <a:pPr marL="0" indent="0">
              <a:buNone/>
            </a:pPr>
            <a:endParaRPr lang="en-US" dirty="0">
              <a:solidFill>
                <a:srgbClr val="FFFFFF"/>
              </a:solidFill>
              <a:latin typeface="Corbel"/>
            </a:endParaRPr>
          </a:p>
          <a:p>
            <a:endParaRPr lang="en-US" dirty="0">
              <a:solidFill>
                <a:srgbClr val="FFFFFF"/>
              </a:solidFill>
              <a:latin typeface="Corbel"/>
            </a:endParaRPr>
          </a:p>
        </p:txBody>
      </p:sp>
      <p:pic>
        <p:nvPicPr>
          <p:cNvPr id="4" name="Picture 3"/>
          <p:cNvPicPr>
            <a:picLocks noChangeAspect="1"/>
          </p:cNvPicPr>
          <p:nvPr/>
        </p:nvPicPr>
        <p:blipFill>
          <a:blip r:embed="rId4"/>
          <a:srcRect/>
          <a:stretch/>
        </p:blipFill>
        <p:spPr>
          <a:xfrm>
            <a:off x="8621305" y="1815568"/>
            <a:ext cx="2676195" cy="2676195"/>
          </a:xfrm>
          <a:prstGeom prst="rect">
            <a:avLst/>
          </a:prstGeom>
        </p:spPr>
      </p:pic>
    </p:spTree>
    <p:extLst>
      <p:ext uri="{BB962C8B-B14F-4D97-AF65-F5344CB8AC3E}">
        <p14:creationId xmlns:p14="http://schemas.microsoft.com/office/powerpoint/2010/main" val="41967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17" name="TextBox 16">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5108636E-0C6B-49E5-BE2D-2B6FDCD5AEA6}"/>
              </a:ext>
            </a:extLst>
          </p:cNvPr>
          <p:cNvSpPr/>
          <p:nvPr/>
        </p:nvSpPr>
        <p:spPr>
          <a:xfrm>
            <a:off x="5795963" y="1356367"/>
            <a:ext cx="6096000" cy="769441"/>
          </a:xfrm>
          <a:prstGeom prst="rect">
            <a:avLst/>
          </a:prstGeom>
        </p:spPr>
        <p:txBody>
          <a:bodyPr>
            <a:spAutoFit/>
          </a:bodyPr>
          <a:lstStyle/>
          <a:p>
            <a:pPr lvl="0" algn="ctr" defTabSz="914400" eaLnBrk="0" fontAlgn="base" hangingPunct="0">
              <a:spcBef>
                <a:spcPct val="0"/>
              </a:spcBef>
              <a:spcAft>
                <a:spcPct val="0"/>
              </a:spcAft>
            </a:pPr>
            <a:r>
              <a:rPr lang="en-US" altLang="en-US" sz="4400" b="1" dirty="0">
                <a:solidFill>
                  <a:srgbClr val="00ABEC"/>
                </a:solidFill>
                <a:latin typeface="Segoe UI Semilight" panose="020B0402040204020203" pitchFamily="34" charset="0"/>
                <a:cs typeface="Segoe UI Semilight" panose="020B0402040204020203" pitchFamily="34" charset="0"/>
              </a:rPr>
              <a:t>How was your Meeting?</a:t>
            </a:r>
          </a:p>
        </p:txBody>
      </p:sp>
      <p:pic>
        <p:nvPicPr>
          <p:cNvPr id="19" name="Picture 18"/>
          <p:cNvPicPr>
            <a:picLocks noChangeAspect="1"/>
          </p:cNvPicPr>
          <p:nvPr/>
        </p:nvPicPr>
        <p:blipFill>
          <a:blip r:embed="rId3"/>
          <a:stretch>
            <a:fillRect/>
          </a:stretch>
        </p:blipFill>
        <p:spPr>
          <a:xfrm>
            <a:off x="4774299" y="2125808"/>
            <a:ext cx="7417701" cy="1718027"/>
          </a:xfrm>
          <a:prstGeom prst="rect">
            <a:avLst/>
          </a:prstGeom>
        </p:spPr>
      </p:pic>
    </p:spTree>
    <p:extLst>
      <p:ext uri="{BB962C8B-B14F-4D97-AF65-F5344CB8AC3E}">
        <p14:creationId xmlns:p14="http://schemas.microsoft.com/office/powerpoint/2010/main" val="228309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4" name="TextBox 3">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13066508-B669-4CEF-8013-EFDCCE2D62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14590" y="308773"/>
            <a:ext cx="3356558" cy="970046"/>
          </a:xfrm>
          <a:prstGeom prst="rect">
            <a:avLst/>
          </a:prstGeom>
        </p:spPr>
      </p:pic>
      <p:pic>
        <p:nvPicPr>
          <p:cNvPr id="6" name="Picture 5"/>
          <p:cNvPicPr>
            <a:picLocks noChangeAspect="1"/>
          </p:cNvPicPr>
          <p:nvPr/>
        </p:nvPicPr>
        <p:blipFill>
          <a:blip r:embed="rId4"/>
          <a:stretch>
            <a:fillRect/>
          </a:stretch>
        </p:blipFill>
        <p:spPr>
          <a:xfrm>
            <a:off x="5417391" y="1488794"/>
            <a:ext cx="6404255" cy="2915040"/>
          </a:xfrm>
          <a:prstGeom prst="rect">
            <a:avLst/>
          </a:prstGeom>
        </p:spPr>
      </p:pic>
      <p:grpSp>
        <p:nvGrpSpPr>
          <p:cNvPr id="7" name="Group 6">
            <a:extLst>
              <a:ext uri="{FF2B5EF4-FFF2-40B4-BE49-F238E27FC236}">
                <a16:creationId xmlns:a16="http://schemas.microsoft.com/office/drawing/2014/main" id="{43799C4A-1F4D-4319-844E-8B69C7B83EAC}"/>
              </a:ext>
            </a:extLst>
          </p:cNvPr>
          <p:cNvGrpSpPr/>
          <p:nvPr/>
        </p:nvGrpSpPr>
        <p:grpSpPr>
          <a:xfrm>
            <a:off x="-147145" y="2474393"/>
            <a:ext cx="6138042" cy="2104349"/>
            <a:chOff x="-853371" y="2758391"/>
            <a:chExt cx="6676379" cy="2104349"/>
          </a:xfrm>
        </p:grpSpPr>
        <p:grpSp>
          <p:nvGrpSpPr>
            <p:cNvPr id="8" name="Group 7">
              <a:extLst>
                <a:ext uri="{FF2B5EF4-FFF2-40B4-BE49-F238E27FC236}">
                  <a16:creationId xmlns:a16="http://schemas.microsoft.com/office/drawing/2014/main" id="{F80C6268-77A5-4986-A887-779A51F8D31C}"/>
                </a:ext>
              </a:extLst>
            </p:cNvPr>
            <p:cNvGrpSpPr/>
            <p:nvPr/>
          </p:nvGrpSpPr>
          <p:grpSpPr>
            <a:xfrm>
              <a:off x="1092609" y="2758391"/>
              <a:ext cx="4730399" cy="2038750"/>
              <a:chOff x="1006650" y="3139391"/>
              <a:chExt cx="4730399" cy="2038750"/>
            </a:xfrm>
          </p:grpSpPr>
          <p:grpSp>
            <p:nvGrpSpPr>
              <p:cNvPr id="13" name="Group 12">
                <a:extLst>
                  <a:ext uri="{FF2B5EF4-FFF2-40B4-BE49-F238E27FC236}">
                    <a16:creationId xmlns:a16="http://schemas.microsoft.com/office/drawing/2014/main" id="{09E6D6EC-5EB8-4F03-85DE-B024E7F03A75}"/>
                  </a:ext>
                </a:extLst>
              </p:cNvPr>
              <p:cNvGrpSpPr/>
              <p:nvPr/>
            </p:nvGrpSpPr>
            <p:grpSpPr>
              <a:xfrm>
                <a:off x="1006650" y="3139391"/>
                <a:ext cx="4730399" cy="2038750"/>
                <a:chOff x="5892800" y="3367991"/>
                <a:chExt cx="4730399" cy="2038750"/>
              </a:xfrm>
            </p:grpSpPr>
            <p:grpSp>
              <p:nvGrpSpPr>
                <p:cNvPr id="15" name="Group 14">
                  <a:extLst>
                    <a:ext uri="{FF2B5EF4-FFF2-40B4-BE49-F238E27FC236}">
                      <a16:creationId xmlns:a16="http://schemas.microsoft.com/office/drawing/2014/main" id="{560BF27A-E75C-416B-BC51-28CA951887FF}"/>
                    </a:ext>
                  </a:extLst>
                </p:cNvPr>
                <p:cNvGrpSpPr/>
                <p:nvPr/>
              </p:nvGrpSpPr>
              <p:grpSpPr>
                <a:xfrm>
                  <a:off x="5892800" y="3367991"/>
                  <a:ext cx="3854099" cy="2012050"/>
                  <a:chOff x="698850" y="2797763"/>
                  <a:chExt cx="3854099" cy="2012050"/>
                </a:xfrm>
              </p:grpSpPr>
              <p:pic>
                <p:nvPicPr>
                  <p:cNvPr id="17" name="Picture 16">
                    <a:extLst>
                      <a:ext uri="{FF2B5EF4-FFF2-40B4-BE49-F238E27FC236}">
                        <a16:creationId xmlns:a16="http://schemas.microsoft.com/office/drawing/2014/main" id="{08ED56AD-AF9A-4F55-8A62-D235391740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7125" y="2797763"/>
                    <a:ext cx="1992301" cy="1494226"/>
                  </a:xfrm>
                  <a:prstGeom prst="rect">
                    <a:avLst/>
                  </a:prstGeom>
                </p:spPr>
              </p:pic>
              <p:pic>
                <p:nvPicPr>
                  <p:cNvPr id="18" name="Picture 17">
                    <a:extLst>
                      <a:ext uri="{FF2B5EF4-FFF2-40B4-BE49-F238E27FC236}">
                        <a16:creationId xmlns:a16="http://schemas.microsoft.com/office/drawing/2014/main" id="{618579F2-0C8E-4757-932F-A52E327D2EE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60648" y="3227987"/>
                    <a:ext cx="1992301" cy="1494226"/>
                  </a:xfrm>
                  <a:prstGeom prst="rect">
                    <a:avLst/>
                  </a:prstGeom>
                </p:spPr>
              </p:pic>
              <p:pic>
                <p:nvPicPr>
                  <p:cNvPr id="19" name="Picture 18">
                    <a:extLst>
                      <a:ext uri="{FF2B5EF4-FFF2-40B4-BE49-F238E27FC236}">
                        <a16:creationId xmlns:a16="http://schemas.microsoft.com/office/drawing/2014/main" id="{E7523AF9-DB51-4F9C-A5F9-DD899A58B8A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850" y="3315587"/>
                    <a:ext cx="1992301" cy="1494226"/>
                  </a:xfrm>
                  <a:prstGeom prst="rect">
                    <a:avLst/>
                  </a:prstGeom>
                </p:spPr>
              </p:pic>
            </p:grpSp>
            <p:pic>
              <p:nvPicPr>
                <p:cNvPr id="16" name="Picture 15">
                  <a:extLst>
                    <a:ext uri="{FF2B5EF4-FFF2-40B4-BE49-F238E27FC236}">
                      <a16:creationId xmlns:a16="http://schemas.microsoft.com/office/drawing/2014/main" id="{A25B5C35-96EC-44B7-AD49-E69F8CF72F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630898" y="3912515"/>
                  <a:ext cx="1992301" cy="1494226"/>
                </a:xfrm>
                <a:prstGeom prst="rect">
                  <a:avLst/>
                </a:prstGeom>
              </p:spPr>
            </p:pic>
          </p:grpSp>
          <p:pic>
            <p:nvPicPr>
              <p:cNvPr id="14" name="Picture 13">
                <a:extLst>
                  <a:ext uri="{FF2B5EF4-FFF2-40B4-BE49-F238E27FC236}">
                    <a16:creationId xmlns:a16="http://schemas.microsoft.com/office/drawing/2014/main" id="{A428BD52-6048-4C48-8FB1-FEC6493309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5947" y="3421862"/>
                <a:ext cx="1992301" cy="1494226"/>
              </a:xfrm>
              <a:prstGeom prst="rect">
                <a:avLst/>
              </a:prstGeom>
            </p:spPr>
          </p:pic>
        </p:grpSp>
        <p:pic>
          <p:nvPicPr>
            <p:cNvPr id="9" name="Picture 8">
              <a:extLst>
                <a:ext uri="{FF2B5EF4-FFF2-40B4-BE49-F238E27FC236}">
                  <a16:creationId xmlns:a16="http://schemas.microsoft.com/office/drawing/2014/main" id="{EE21887F-09BE-456D-978D-3BDCFB04F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3521" y="3053992"/>
              <a:ext cx="1992301" cy="1494226"/>
            </a:xfrm>
            <a:prstGeom prst="rect">
              <a:avLst/>
            </a:prstGeom>
          </p:spPr>
        </p:pic>
        <p:pic>
          <p:nvPicPr>
            <p:cNvPr id="10" name="Picture 9">
              <a:extLst>
                <a:ext uri="{FF2B5EF4-FFF2-40B4-BE49-F238E27FC236}">
                  <a16:creationId xmlns:a16="http://schemas.microsoft.com/office/drawing/2014/main" id="{2E9732DE-0318-40CD-AE8F-937FF91B78A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3371" y="3368514"/>
              <a:ext cx="1992301" cy="1494226"/>
            </a:xfrm>
            <a:prstGeom prst="rect">
              <a:avLst/>
            </a:prstGeom>
          </p:spPr>
        </p:pic>
        <p:pic>
          <p:nvPicPr>
            <p:cNvPr id="11" name="Picture 10">
              <a:extLst>
                <a:ext uri="{FF2B5EF4-FFF2-40B4-BE49-F238E27FC236}">
                  <a16:creationId xmlns:a16="http://schemas.microsoft.com/office/drawing/2014/main" id="{0CA04AE3-DE09-4106-9EBB-85158E95628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040" y="3356656"/>
              <a:ext cx="1992301" cy="1494226"/>
            </a:xfrm>
            <a:prstGeom prst="rect">
              <a:avLst/>
            </a:prstGeom>
          </p:spPr>
        </p:pic>
        <p:pic>
          <p:nvPicPr>
            <p:cNvPr id="12" name="Picture 11">
              <a:extLst>
                <a:ext uri="{FF2B5EF4-FFF2-40B4-BE49-F238E27FC236}">
                  <a16:creationId xmlns:a16="http://schemas.microsoft.com/office/drawing/2014/main" id="{DC8C711A-A682-4946-9F5B-7CC5A660190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4880" y="2980060"/>
              <a:ext cx="1992301" cy="1494226"/>
            </a:xfrm>
            <a:prstGeom prst="rect">
              <a:avLst/>
            </a:prstGeom>
          </p:spPr>
        </p:pic>
      </p:grpSp>
    </p:spTree>
    <p:extLst>
      <p:ext uri="{BB962C8B-B14F-4D97-AF65-F5344CB8AC3E}">
        <p14:creationId xmlns:p14="http://schemas.microsoft.com/office/powerpoint/2010/main" val="138520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600-B773-4DED-82B7-E710F78DF0A0}"/>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0B1A8CB-522D-4164-BE56-7A68A3B88C7F}"/>
              </a:ext>
            </a:extLst>
          </p:cNvPr>
          <p:cNvSpPr>
            <a:spLocks noGrp="1"/>
          </p:cNvSpPr>
          <p:nvPr>
            <p:ph sz="quarter" idx="10"/>
          </p:nvPr>
        </p:nvSpPr>
        <p:spPr/>
        <p:txBody>
          <a:bodyPr/>
          <a:lstStyle/>
          <a:p>
            <a:r>
              <a:rPr lang="en-US" dirty="0">
                <a:solidFill>
                  <a:schemeClr val="tx1"/>
                </a:solidFill>
              </a:rPr>
              <a:t>Co-Organizers</a:t>
            </a:r>
          </a:p>
        </p:txBody>
      </p:sp>
      <p:graphicFrame>
        <p:nvGraphicFramePr>
          <p:cNvPr id="6" name="Diagram 5">
            <a:extLst>
              <a:ext uri="{FF2B5EF4-FFF2-40B4-BE49-F238E27FC236}">
                <a16:creationId xmlns:a16="http://schemas.microsoft.com/office/drawing/2014/main" id="{E9CE8153-EAC4-4655-AED0-D2EBFA3576FB}"/>
              </a:ext>
            </a:extLst>
          </p:cNvPr>
          <p:cNvGraphicFramePr/>
          <p:nvPr>
            <p:extLst>
              <p:ext uri="{D42A27DB-BD31-4B8C-83A1-F6EECF244321}">
                <p14:modId xmlns:p14="http://schemas.microsoft.com/office/powerpoint/2010/main" val="2603956687"/>
              </p:ext>
            </p:extLst>
          </p:nvPr>
        </p:nvGraphicFramePr>
        <p:xfrm>
          <a:off x="2937918" y="2561954"/>
          <a:ext cx="2600325" cy="257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EF73EAC3-909A-4E50-BE36-50822622C693}"/>
              </a:ext>
            </a:extLst>
          </p:cNvPr>
          <p:cNvGraphicFramePr/>
          <p:nvPr>
            <p:extLst>
              <p:ext uri="{D42A27DB-BD31-4B8C-83A1-F6EECF244321}">
                <p14:modId xmlns:p14="http://schemas.microsoft.com/office/powerpoint/2010/main" val="2332782724"/>
              </p:ext>
            </p:extLst>
          </p:nvPr>
        </p:nvGraphicFramePr>
        <p:xfrm>
          <a:off x="7145859" y="2561954"/>
          <a:ext cx="2600325" cy="25717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36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a:t>
            </a:r>
            <a:endParaRPr lang="EN-US" dirty="0">
              <a:solidFill>
                <a:srgbClr val="EDEDED"/>
              </a:solidFill>
              <a:latin typeface="Corbel"/>
            </a:endParaRP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Follow us on Twitter: </a:t>
            </a:r>
            <a:r>
              <a:rPr lang="en-US" dirty="0">
                <a:solidFill>
                  <a:srgbClr val="FFFFFF"/>
                </a:solidFill>
                <a:hlinkClick r:id="rId3"/>
              </a:rPr>
              <a:t>@</a:t>
            </a:r>
            <a:r>
              <a:rPr lang="en-US" dirty="0">
                <a:solidFill>
                  <a:schemeClr val="tx1"/>
                </a:solidFill>
                <a:hlinkClick r:id="rId3"/>
              </a:rPr>
              <a:t>NYCDotNetDevs</a:t>
            </a:r>
            <a:endParaRPr lang="en-US" dirty="0">
              <a:solidFill>
                <a:srgbClr val="FFFFFF"/>
              </a:solidFill>
              <a:hlinkClick r:id="rId3"/>
            </a:endParaRPr>
          </a:p>
          <a:p>
            <a:endParaRPr lang="en-US" dirty="0">
              <a:solidFill>
                <a:schemeClr val="tx1"/>
              </a:solidFill>
            </a:endParaRPr>
          </a:p>
          <a:p>
            <a:r>
              <a:rPr lang="en-US" dirty="0">
                <a:solidFill>
                  <a:schemeClr val="tx1"/>
                </a:solidFill>
              </a:rPr>
              <a:t>.NET </a:t>
            </a:r>
            <a:r>
              <a:rPr lang="en-US" dirty="0"/>
              <a:t>6.0 Preview 2</a:t>
            </a:r>
            <a:r>
              <a:rPr lang="en-US" dirty="0">
                <a:solidFill>
                  <a:schemeClr val="tx1"/>
                </a:solidFill>
              </a:rPr>
              <a:t> – </a:t>
            </a:r>
            <a:r>
              <a:rPr lang="en-US" dirty="0">
                <a:solidFill>
                  <a:schemeClr val="tx1"/>
                </a:solidFill>
                <a:hlinkClick r:id="rId4"/>
              </a:rPr>
              <a:t>https://bit.ly/2NaC0Np</a:t>
            </a:r>
            <a:endParaRPr lang="en-US" dirty="0">
              <a:solidFill>
                <a:schemeClr val="tx1"/>
              </a:solidFill>
            </a:endParaRPr>
          </a:p>
          <a:p>
            <a:r>
              <a:rPr lang="en-US" dirty="0">
                <a:solidFill>
                  <a:schemeClr val="tx1"/>
                </a:solidFill>
              </a:rPr>
              <a:t>.NET Core 2.1 EOS August 21, 2021 – </a:t>
            </a:r>
            <a:r>
              <a:rPr lang="en-US" dirty="0">
                <a:solidFill>
                  <a:schemeClr val="tx1"/>
                </a:solidFill>
                <a:hlinkClick r:id="rId5"/>
              </a:rPr>
              <a:t>https://bit.ly/3bFtgIg</a:t>
            </a:r>
            <a:endParaRPr lang="en-US" dirty="0">
              <a:solidFill>
                <a:schemeClr val="tx1"/>
              </a:solidFill>
            </a:endParaRPr>
          </a:p>
          <a:p>
            <a:r>
              <a:rPr lang="en-US" dirty="0">
                <a:solidFill>
                  <a:schemeClr val="tx1"/>
                </a:solidFill>
              </a:rPr>
              <a:t>Visual Studio 2019 for Mac v8.9 – </a:t>
            </a:r>
            <a:r>
              <a:rPr lang="en-US" dirty="0">
                <a:solidFill>
                  <a:schemeClr val="tx1"/>
                </a:solidFill>
                <a:hlinkClick r:id="rId6"/>
              </a:rPr>
              <a:t>https://bit.ly/3vaWgzD</a:t>
            </a:r>
            <a:endParaRPr lang="en-US" dirty="0">
              <a:solidFill>
                <a:schemeClr val="tx1"/>
              </a:solidFill>
            </a:endParaRPr>
          </a:p>
          <a:p>
            <a:r>
              <a:rPr lang="en-US" dirty="0"/>
              <a:t>Visual Studio 2019 v16.9 – </a:t>
            </a:r>
            <a:r>
              <a:rPr lang="en-US" dirty="0">
                <a:hlinkClick r:id="rId7"/>
              </a:rPr>
              <a:t>https://bit.ly/3bBDUji</a:t>
            </a:r>
            <a:endParaRPr lang="en-US" dirty="0"/>
          </a:p>
          <a:p>
            <a:r>
              <a:rPr lang="en-US" dirty="0">
                <a:solidFill>
                  <a:schemeClr val="tx1"/>
                </a:solidFill>
              </a:rPr>
              <a:t>Microsoft Ignite 2021 Re</a:t>
            </a:r>
            <a:r>
              <a:rPr lang="en-US" dirty="0"/>
              <a:t>play – </a:t>
            </a:r>
            <a:r>
              <a:rPr lang="en-US" dirty="0">
                <a:hlinkClick r:id="rId8"/>
              </a:rPr>
              <a:t>https://bit.ly/3csqhCx</a:t>
            </a:r>
            <a:endParaRPr lang="en-US" dirty="0"/>
          </a:p>
          <a:p>
            <a:r>
              <a:rPr lang="en-US" dirty="0">
                <a:solidFill>
                  <a:schemeClr val="tx1"/>
                </a:solidFill>
              </a:rPr>
              <a:t>.NET Conf “Focus On Windows” Replay – </a:t>
            </a:r>
            <a:r>
              <a:rPr lang="en-US" dirty="0">
                <a:solidFill>
                  <a:schemeClr val="tx1"/>
                </a:solidFill>
                <a:hlinkClick r:id="rId9"/>
              </a:rPr>
              <a:t>https://bit.ly/3vjcwi7</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62101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NYC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TBA – NY Pluralsight Study Group “TBD” (</a:t>
            </a:r>
            <a:r>
              <a:rPr lang="en-US" dirty="0">
                <a:solidFill>
                  <a:schemeClr val="tx1"/>
                </a:solidFill>
                <a:hlinkClick r:id="rId3"/>
              </a:rPr>
              <a:t>https://www.meetup.com/NYPluralsightStudy/</a:t>
            </a:r>
            <a:r>
              <a:rPr lang="en-US" dirty="0">
                <a:solidFill>
                  <a:schemeClr val="tx1"/>
                </a:solidFill>
              </a:rPr>
              <a:t>) </a:t>
            </a:r>
            <a:endParaRPr lang="en-US" dirty="0">
              <a:solidFill>
                <a:schemeClr val="tx1"/>
              </a:solidFill>
              <a:cs typeface="Arial"/>
            </a:endParaRPr>
          </a:p>
          <a:p>
            <a:r>
              <a:rPr lang="en-US" dirty="0">
                <a:solidFill>
                  <a:schemeClr val="tx1"/>
                </a:solidFill>
              </a:rPr>
              <a:t>TBA – NYC Mobile .NET “TBD”  (</a:t>
            </a:r>
            <a:r>
              <a:rPr lang="en-US" dirty="0">
                <a:solidFill>
                  <a:schemeClr val="tx1"/>
                </a:solidFill>
                <a:hlinkClick r:id="rId4"/>
              </a:rPr>
              <a:t>https://www.meetup.com/nycmobiledev/</a:t>
            </a:r>
            <a:r>
              <a:rPr lang="en-US" dirty="0">
                <a:solidFill>
                  <a:schemeClr val="tx1"/>
                </a:solidFill>
              </a:rPr>
              <a:t>)</a:t>
            </a:r>
          </a:p>
          <a:p>
            <a:r>
              <a:rPr lang="en-US" dirty="0">
                <a:solidFill>
                  <a:schemeClr val="tx1"/>
                </a:solidFill>
              </a:rPr>
              <a:t>Wednesday, March 17</a:t>
            </a:r>
            <a:r>
              <a:rPr lang="en-US" baseline="30000" dirty="0">
                <a:solidFill>
                  <a:schemeClr val="tx1"/>
                </a:solidFill>
              </a:rPr>
              <a:t>th</a:t>
            </a:r>
            <a:r>
              <a:rPr lang="en-US" dirty="0">
                <a:solidFill>
                  <a:schemeClr val="tx1"/>
                </a:solidFill>
              </a:rPr>
              <a:t> – NYC PowerShell Meetup “Beautiful Terminal User Interfaces with Pansies- Joel Bennett” (</a:t>
            </a:r>
            <a:r>
              <a:rPr lang="en-US" dirty="0">
                <a:solidFill>
                  <a:schemeClr val="tx1"/>
                </a:solidFill>
                <a:hlinkClick r:id="rId5"/>
              </a:rPr>
              <a:t>https://www.meetup.com/NycPowershellMeetup/</a:t>
            </a:r>
            <a:r>
              <a:rPr lang="en-US" dirty="0">
                <a:solidFill>
                  <a:schemeClr val="tx1"/>
                </a:solidFill>
              </a:rPr>
              <a:t>)</a:t>
            </a:r>
          </a:p>
        </p:txBody>
      </p:sp>
    </p:spTree>
    <p:extLst>
      <p:ext uri="{BB962C8B-B14F-4D97-AF65-F5344CB8AC3E}">
        <p14:creationId xmlns:p14="http://schemas.microsoft.com/office/powerpoint/2010/main" val="37641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Virtual User Group</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https://dotnetfoundation.org/community/virtual-user-group</a:t>
            </a:r>
            <a:endParaRPr lang="en-US" dirty="0">
              <a:solidFill>
                <a:schemeClr val="tx1"/>
              </a:solidFill>
            </a:endParaRPr>
          </a:p>
          <a:p>
            <a:r>
              <a:rPr lang="en-US" dirty="0">
                <a:solidFill>
                  <a:schemeClr val="tx1"/>
                </a:solidFill>
              </a:rPr>
              <a:t>Attend another .NET User Group virtually!</a:t>
            </a:r>
          </a:p>
          <a:p>
            <a:r>
              <a:rPr lang="en-US" dirty="0"/>
              <a:t>Constantly adding new user group meetings</a:t>
            </a:r>
          </a:p>
          <a:p>
            <a:r>
              <a:rPr lang="en-US" dirty="0">
                <a:solidFill>
                  <a:schemeClr val="tx1"/>
                </a:solidFill>
              </a:rPr>
              <a:t>Replay some of the meetings you might have missed</a:t>
            </a:r>
          </a:p>
          <a:p>
            <a:pPr marL="457200" lvl="1" indent="0">
              <a:buNone/>
            </a:pPr>
            <a:endParaRPr lang="en-US" dirty="0">
              <a:solidFill>
                <a:schemeClr val="tx1"/>
              </a:solidFill>
            </a:endParaRPr>
          </a:p>
        </p:txBody>
      </p:sp>
    </p:spTree>
    <p:extLst>
      <p:ext uri="{BB962C8B-B14F-4D97-AF65-F5344CB8AC3E}">
        <p14:creationId xmlns:p14="http://schemas.microsoft.com/office/powerpoint/2010/main" val="5801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Thursday, April 8th</a:t>
            </a:r>
            <a:r>
              <a:rPr lang="en-US" dirty="0"/>
              <a:t> – TBA </a:t>
            </a:r>
            <a:endParaRPr lang="en-US" dirty="0">
              <a:solidFill>
                <a:schemeClr val="tx1"/>
              </a:solidFill>
            </a:endParaRPr>
          </a:p>
          <a:p>
            <a:r>
              <a:rPr lang="en-US" dirty="0">
                <a:solidFill>
                  <a:schemeClr val="tx1"/>
                </a:solidFill>
              </a:rPr>
              <a:t>Thursday, May 13th</a:t>
            </a:r>
            <a:r>
              <a:rPr lang="en-US" dirty="0"/>
              <a:t> – TBA </a:t>
            </a:r>
            <a:endParaRPr lang="en-US" dirty="0">
              <a:solidFill>
                <a:schemeClr val="tx1"/>
              </a:solidFill>
            </a:endParaRPr>
          </a:p>
          <a:p>
            <a:r>
              <a:rPr lang="en-US" dirty="0">
                <a:solidFill>
                  <a:schemeClr val="tx1"/>
                </a:solidFill>
              </a:rPr>
              <a:t>Thursday, June 10th</a:t>
            </a:r>
            <a:r>
              <a:rPr lang="en-US" dirty="0"/>
              <a:t> – TBA </a:t>
            </a:r>
            <a:endParaRPr lang="en-US" dirty="0">
              <a:solidFill>
                <a:schemeClr val="tx1"/>
              </a:solidFill>
            </a:endParaRPr>
          </a:p>
          <a:p>
            <a:r>
              <a:rPr lang="en-US" dirty="0">
                <a:solidFill>
                  <a:schemeClr val="tx1"/>
                </a:solidFill>
              </a:rPr>
              <a:t>Thursday, July 8th</a:t>
            </a:r>
            <a:r>
              <a:rPr lang="en-US" dirty="0"/>
              <a:t> – TBA </a:t>
            </a:r>
            <a:endParaRPr lang="en-US" dirty="0">
              <a:solidFill>
                <a:schemeClr val="tx1"/>
              </a:solidFill>
            </a:endParaRPr>
          </a:p>
          <a:p>
            <a:r>
              <a:rPr lang="en-US" dirty="0">
                <a:solidFill>
                  <a:schemeClr val="tx1"/>
                </a:solidFill>
              </a:rPr>
              <a:t>Thursday, August 12th</a:t>
            </a:r>
            <a:r>
              <a:rPr lang="en-US" dirty="0"/>
              <a:t> – TBA </a:t>
            </a:r>
            <a:endParaRPr lang="en-US" dirty="0">
              <a:solidFill>
                <a:schemeClr val="tx1"/>
              </a:solidFill>
            </a:endParaRPr>
          </a:p>
          <a:p>
            <a:r>
              <a:rPr lang="en-US" dirty="0">
                <a:solidFill>
                  <a:schemeClr val="tx1"/>
                </a:solidFill>
              </a:rPr>
              <a:t>Thursday, September 9th</a:t>
            </a:r>
            <a:r>
              <a:rPr lang="en-US" dirty="0"/>
              <a:t> – TBA </a:t>
            </a:r>
            <a:endParaRPr lang="en-US" dirty="0">
              <a:solidFill>
                <a:schemeClr val="tx1"/>
              </a:solidFill>
            </a:endParaRPr>
          </a:p>
        </p:txBody>
      </p:sp>
    </p:spTree>
    <p:extLst>
      <p:ext uri="{BB962C8B-B14F-4D97-AF65-F5344CB8AC3E}">
        <p14:creationId xmlns:p14="http://schemas.microsoft.com/office/powerpoint/2010/main" val="193376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Call for presentations!</a:t>
            </a:r>
          </a:p>
          <a:p>
            <a:pPr lvl="1"/>
            <a:r>
              <a:rPr lang="en-US" dirty="0">
                <a:solidFill>
                  <a:schemeClr val="tx1"/>
                </a:solidFill>
              </a:rPr>
              <a:t>Have an idea/topic for a presentation?</a:t>
            </a:r>
          </a:p>
          <a:p>
            <a:pPr lvl="1"/>
            <a:r>
              <a:rPr lang="en-US" dirty="0">
                <a:solidFill>
                  <a:schemeClr val="tx1"/>
                </a:solidFill>
              </a:rPr>
              <a:t>Want to give a presentation? </a:t>
            </a:r>
            <a:endParaRPr lang="EN-US" dirty="0">
              <a:solidFill>
                <a:schemeClr val="tx1"/>
              </a:solidFill>
            </a:endParaRPr>
          </a:p>
          <a:p>
            <a:pPr lvl="1"/>
            <a:r>
              <a:rPr lang="en-US" dirty="0">
                <a:solidFill>
                  <a:schemeClr val="tx1"/>
                </a:solidFill>
              </a:rPr>
              <a:t>Contact Erik (</a:t>
            </a:r>
            <a:r>
              <a:rPr lang="en-US" dirty="0">
                <a:solidFill>
                  <a:srgbClr val="FFFFFF"/>
                </a:solidFill>
                <a:hlinkClick r:id="rId3"/>
              </a:rPr>
              <a:t>erik@nycdotnetdevs.com</a:t>
            </a:r>
            <a:r>
              <a:rPr lang="en-US" dirty="0"/>
              <a:t>)</a:t>
            </a:r>
            <a:r>
              <a:rPr lang="en-US" dirty="0">
                <a:solidFill>
                  <a:schemeClr val="tx1"/>
                </a:solidFill>
              </a:rPr>
              <a:t> or Brian (</a:t>
            </a:r>
            <a:r>
              <a:rPr lang="en-US" dirty="0">
                <a:solidFill>
                  <a:srgbClr val="FFFFFF"/>
                </a:solidFill>
                <a:hlinkClick r:id="rId4"/>
              </a:rPr>
              <a:t>brian@nycdotnetdevs.com</a:t>
            </a:r>
            <a:r>
              <a:rPr lang="en-US" dirty="0"/>
              <a:t>)</a:t>
            </a:r>
            <a:r>
              <a:rPr lang="en-US" dirty="0">
                <a:solidFill>
                  <a:schemeClr val="tx1"/>
                </a:solidFill>
              </a:rPr>
              <a:t>, or tweet </a:t>
            </a:r>
            <a:r>
              <a:rPr lang="en-US" dirty="0">
                <a:solidFill>
                  <a:schemeClr val="tx1"/>
                </a:solidFill>
                <a:hlinkClick r:id="rId5"/>
              </a:rPr>
              <a:t>@</a:t>
            </a:r>
            <a:r>
              <a:rPr lang="en-US" dirty="0" err="1">
                <a:solidFill>
                  <a:schemeClr val="tx1"/>
                </a:solidFill>
                <a:hlinkClick r:id="rId5"/>
              </a:rPr>
              <a:t>NYCDotNetDevs</a:t>
            </a:r>
            <a:endParaRPr lang="en-US" dirty="0">
              <a:solidFill>
                <a:schemeClr val="tx1"/>
              </a:solidFill>
            </a:endParaRPr>
          </a:p>
        </p:txBody>
      </p:sp>
    </p:spTree>
    <p:extLst>
      <p:ext uri="{BB962C8B-B14F-4D97-AF65-F5344CB8AC3E}">
        <p14:creationId xmlns:p14="http://schemas.microsoft.com/office/powerpoint/2010/main" val="58032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State of User Group Survey</a:t>
            </a:r>
          </a:p>
          <a:p>
            <a:pPr lvl="1"/>
            <a:r>
              <a:rPr lang="en-US" dirty="0"/>
              <a:t>We’ll be sending out a survey via Meetup to gauge your interest in what you want to see from the user group</a:t>
            </a:r>
          </a:p>
          <a:p>
            <a:pPr lvl="1"/>
            <a:r>
              <a:rPr lang="en-US" dirty="0"/>
              <a:t>Submit your survey anonymously, or add an email address and be entered to win some prizes ($25 Amazon gift cards, .NET merch, JetBrains licenses, </a:t>
            </a:r>
            <a:r>
              <a:rPr lang="en-US" dirty="0" err="1"/>
              <a:t>etc</a:t>
            </a:r>
            <a:r>
              <a:rPr lang="en-US" dirty="0"/>
              <a:t>)</a:t>
            </a:r>
            <a:endParaRPr lang="en-US" dirty="0">
              <a:latin typeface="corbel"/>
            </a:endParaRPr>
          </a:p>
          <a:p>
            <a:pPr lvl="1"/>
            <a:endParaRPr lang="en-US" dirty="0">
              <a:latin typeface="corbel"/>
            </a:endParaRPr>
          </a:p>
          <a:p>
            <a:endParaRPr lang="en-US" dirty="0">
              <a:solidFill>
                <a:srgbClr val="FFFFFF"/>
              </a:solidFill>
              <a:latin typeface="corbel"/>
            </a:endParaRPr>
          </a:p>
          <a:p>
            <a:pPr lvl="1"/>
            <a:endParaRPr lang="en-US" dirty="0">
              <a:solidFill>
                <a:srgbClr val="FFFFFF"/>
              </a:solidFill>
              <a:latin typeface="Corbel"/>
            </a:endParaRPr>
          </a:p>
        </p:txBody>
      </p:sp>
    </p:spTree>
    <p:extLst>
      <p:ext uri="{BB962C8B-B14F-4D97-AF65-F5344CB8AC3E}">
        <p14:creationId xmlns:p14="http://schemas.microsoft.com/office/powerpoint/2010/main" val="208262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a:solidFill>
                  <a:schemeClr val="tx1"/>
                </a:solidFill>
              </a:rPr>
              <a:t>Microsoft Reactor</a:t>
            </a:r>
            <a:br>
              <a:rPr lang="en-US" dirty="0">
                <a:solidFill>
                  <a:schemeClr val="tx1"/>
                </a:solidFill>
              </a:rPr>
            </a:br>
            <a:r>
              <a:rPr lang="en-US" dirty="0">
                <a:solidFill>
                  <a:schemeClr val="tx1"/>
                </a:solidFill>
                <a:hlinkClick r:id="rId3"/>
              </a:rPr>
              <a:t>http://microsoftreactor.com</a:t>
            </a:r>
            <a:endParaRPr lang="en-US" dirty="0">
              <a:solidFill>
                <a:schemeClr val="tx1"/>
              </a:solidFill>
            </a:endParaRPr>
          </a:p>
          <a:p>
            <a:pPr marL="0" indent="0">
              <a:buNone/>
            </a:pPr>
            <a:br>
              <a:rPr lang="en-US" dirty="0">
                <a:solidFill>
                  <a:schemeClr val="tx1"/>
                </a:solidFill>
              </a:rPr>
            </a:br>
            <a:r>
              <a:rPr lang="en-US" dirty="0">
                <a:solidFill>
                  <a:schemeClr val="tx1"/>
                </a:solidFill>
              </a:rPr>
              <a:t>Microsoft Reactors are developer community hubs providing technical events, community networking, and collaboration. They are graciously sponsoring our group in 2019 by providing our meeting space and food! Please fill out the survey at the end of the meeting!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2107387"/>
            <a:ext cx="4121709" cy="672224"/>
          </a:xfrm>
          <a:prstGeom prst="rect">
            <a:avLst/>
          </a:prstGeom>
        </p:spPr>
      </p:pic>
      <p:pic>
        <p:nvPicPr>
          <p:cNvPr id="6" name="Picture 5">
            <a:extLst>
              <a:ext uri="{FF2B5EF4-FFF2-40B4-BE49-F238E27FC236}">
                <a16:creationId xmlns:a16="http://schemas.microsoft.com/office/drawing/2014/main" id="{3E5CB08E-B121-4739-9BBD-68023BE10658}"/>
              </a:ext>
            </a:extLst>
          </p:cNvPr>
          <p:cNvPicPr>
            <a:picLocks noChangeAspect="1"/>
          </p:cNvPicPr>
          <p:nvPr/>
        </p:nvPicPr>
        <p:blipFill>
          <a:blip r:embed="rId5"/>
          <a:stretch>
            <a:fillRect/>
          </a:stretch>
        </p:blipFill>
        <p:spPr>
          <a:xfrm>
            <a:off x="3203552" y="5314950"/>
            <a:ext cx="5784896" cy="1339850"/>
          </a:xfrm>
          <a:prstGeom prst="rect">
            <a:avLst/>
          </a:prstGeom>
        </p:spPr>
      </p:pic>
    </p:spTree>
    <p:extLst>
      <p:ext uri="{BB962C8B-B14F-4D97-AF65-F5344CB8AC3E}">
        <p14:creationId xmlns:p14="http://schemas.microsoft.com/office/powerpoint/2010/main" val="3569478406"/>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646</Words>
  <Application>Microsoft Office PowerPoint</Application>
  <PresentationFormat>Widescreen</PresentationFormat>
  <Paragraphs>81</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Corbel</vt:lpstr>
      <vt:lpstr>Corbel</vt:lpstr>
      <vt:lpstr>Segoe UI</vt:lpstr>
      <vt:lpstr>Segoe UI Semibold</vt:lpstr>
      <vt:lpstr>Segoe UI Semilight</vt:lpstr>
      <vt:lpstr>Simple</vt:lpstr>
      <vt:lpstr>PowerPoint Presentation</vt:lpstr>
      <vt:lpstr>Introductions</vt:lpstr>
      <vt:lpstr>News</vt:lpstr>
      <vt:lpstr>Other NYC Meetings</vt:lpstr>
      <vt:lpstr>.NET Virtual User Group</vt:lpstr>
      <vt:lpstr>Upcoming Meetings</vt:lpstr>
      <vt:lpstr>Announcements</vt:lpstr>
      <vt:lpstr>Announcements</vt:lpstr>
      <vt:lpstr>Sponsors</vt:lpstr>
      <vt:lpstr>Sponsors</vt:lpstr>
      <vt:lpstr>Sponsors</vt:lpstr>
      <vt:lpstr>Sponsors</vt:lpstr>
      <vt:lpstr>After Meeting Raffle</vt:lpstr>
      <vt:lpstr>Marc Cenedella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Jablonsky</dc:creator>
  <cp:lastModifiedBy>Brian Jablonsky</cp:lastModifiedBy>
  <cp:revision>29</cp:revision>
  <dcterms:created xsi:type="dcterms:W3CDTF">2020-01-09T21:28:31Z</dcterms:created>
  <dcterms:modified xsi:type="dcterms:W3CDTF">2021-03-11T23:19:52Z</dcterms:modified>
</cp:coreProperties>
</file>